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g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c4630af4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c4630af4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c4630af4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c4630af4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c4630b08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c4630b08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c74bfef7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c74bfef7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c4630af46_1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c4630af46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c4630af46_1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c4630af46_1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c4630af46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c4630af46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c4630af46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c4630af46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AFT0Z6RsLuovqNbUbWmJrxibKlDoQu2r/view" TargetMode="External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XU9p3j_ibU_QrhzL8kFoWfmzrlBWC11P/view" TargetMode="External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usenix.org/system/files/conference/osdi14/osdi14-paper-kim.pdf" TargetMode="External"/><Relationship Id="rId4" Type="http://schemas.openxmlformats.org/officeDocument/2006/relationships/hyperlink" Target="https://www.usenix.org/system/files/conference/osdi14/osdi14-paper-kim.pdf" TargetMode="External"/><Relationship Id="rId5" Type="http://schemas.openxmlformats.org/officeDocument/2006/relationships/image" Target="../media/image8.gif"/><Relationship Id="rId6" Type="http://schemas.openxmlformats.org/officeDocument/2006/relationships/image" Target="../media/image5.gif"/><Relationship Id="rId7" Type="http://schemas.openxmlformats.org/officeDocument/2006/relationships/image" Target="../media/image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microsoft.com/en-us/azure/remote-rendering/overview/about" TargetMode="External"/><Relationship Id="rId4" Type="http://schemas.openxmlformats.org/officeDocument/2006/relationships/hyperlink" Target="https://imr.sandia.gov/papers/imr21/Shontz.pdf" TargetMode="External"/><Relationship Id="rId10" Type="http://schemas.openxmlformats.org/officeDocument/2006/relationships/hyperlink" Target="https://developer.nvidia.com/optix" TargetMode="External"/><Relationship Id="rId9" Type="http://schemas.openxmlformats.org/officeDocument/2006/relationships/hyperlink" Target="https://www.ims.tuwien.ac.at/projects/rayengine" TargetMode="External"/><Relationship Id="rId5" Type="http://schemas.openxmlformats.org/officeDocument/2006/relationships/hyperlink" Target="https://escholarship.org/content/qt96r870gs/qt96r870gs_noSplash_4abbeba6bd4266514b1d56cbdd9dc5d7.pdf" TargetMode="External"/><Relationship Id="rId6" Type="http://schemas.openxmlformats.org/officeDocument/2006/relationships/hyperlink" Target="https://publik.tuwien.ac.at/files/PubDat_220665.pdf" TargetMode="External"/><Relationship Id="rId7" Type="http://schemas.openxmlformats.org/officeDocument/2006/relationships/hyperlink" Target="https://www.usenix.org/conference/osdi14/technical-sessions/presentation/kim" TargetMode="External"/><Relationship Id="rId8" Type="http://schemas.openxmlformats.org/officeDocument/2006/relationships/hyperlink" Target="http://jcgt.org/published/0008/02/01/paper-lowres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531550" y="307700"/>
            <a:ext cx="8520600" cy="9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Rendering for XR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2399950" y="946550"/>
            <a:ext cx="59064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666666"/>
                </a:solidFill>
              </a:rPr>
              <a:t>By- Gizem Dal, Dayu Li, Tushar Purang</a:t>
            </a:r>
            <a:endParaRPr i="1" sz="1700">
              <a:solidFill>
                <a:srgbClr val="666666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550" y="2026550"/>
            <a:ext cx="3518076" cy="19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0298" y="1935623"/>
            <a:ext cx="4711850" cy="207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1042825" y="1335875"/>
            <a:ext cx="6860700" cy="3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000000"/>
                </a:solidFill>
              </a:rPr>
              <a:t>Progress in project</a:t>
            </a:r>
            <a:endParaRPr sz="1400" u="sng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Video streaming client/server program.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Nvidia Optix path-tracer.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GPUnet.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Extraction of the hololens spatial mapping.</a:t>
            </a:r>
            <a:endParaRPr b="1" sz="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rgbClr val="000000"/>
                </a:solidFill>
              </a:rPr>
              <a:t>Researches and Studies</a:t>
            </a:r>
            <a:endParaRPr sz="1400" u="sng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GPU level steaming and data transmission methods.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Real-time ray-tracer with global illuminations in XR.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Real-time ray-tracer using Unity.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Mesh-simplification methods.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Hololens gesture &amp; spatial mapping APIs.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 txBox="1"/>
          <p:nvPr/>
        </p:nvSpPr>
        <p:spPr>
          <a:xfrm>
            <a:off x="581575" y="431625"/>
            <a:ext cx="65022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Overview-MileStone 1</a:t>
            </a:r>
            <a:endParaRPr b="1" sz="4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236950" y="1346225"/>
            <a:ext cx="78723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Setting up desktop app (Video streaming to  a client platform like android, hololens etc)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333350" y="338075"/>
            <a:ext cx="81846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Tasks completed in milestone 1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/>
          </a:p>
        </p:txBody>
      </p:sp>
      <p:pic>
        <p:nvPicPr>
          <p:cNvPr id="102" name="Google Shape;102;p15" title="streamin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4138" y="1883275"/>
            <a:ext cx="5123024" cy="313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/>
        </p:nvSpPr>
        <p:spPr>
          <a:xfrm>
            <a:off x="333350" y="338075"/>
            <a:ext cx="81846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Tasks completed in milestone 1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/>
          </a:p>
        </p:txBody>
      </p:sp>
      <p:sp>
        <p:nvSpPr>
          <p:cNvPr id="108" name="Google Shape;108;p16"/>
          <p:cNvSpPr txBox="1"/>
          <p:nvPr>
            <p:ph idx="1" type="subTitle"/>
          </p:nvPr>
        </p:nvSpPr>
        <p:spPr>
          <a:xfrm>
            <a:off x="527250" y="1539825"/>
            <a:ext cx="4753200" cy="25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GPUnet: 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</a:rPr>
              <a:t>A native GPU networking layer</a:t>
            </a:r>
            <a:endParaRPr sz="17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Extraction of the Hololens Spatial Mapping: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</a:rPr>
              <a:t>A scan of the real world as .obj format</a:t>
            </a:r>
            <a:endParaRPr sz="1300">
              <a:solidFill>
                <a:srgbClr val="000000"/>
              </a:solidFill>
            </a:endParaRPr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2451" y="1937336"/>
            <a:ext cx="3201550" cy="18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3150" y="3022825"/>
            <a:ext cx="2661800" cy="192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/>
        </p:nvSpPr>
        <p:spPr>
          <a:xfrm>
            <a:off x="333350" y="338075"/>
            <a:ext cx="81846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Tasks completed in milestone 1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/>
          </a:p>
        </p:txBody>
      </p:sp>
      <p:pic>
        <p:nvPicPr>
          <p:cNvPr id="116" name="Google Shape;116;p17" title="optixPathTracer 2020-11-17 20-43-2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7250" y="1292150"/>
            <a:ext cx="3683000" cy="36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>
            <p:ph idx="1" type="subTitle"/>
          </p:nvPr>
        </p:nvSpPr>
        <p:spPr>
          <a:xfrm>
            <a:off x="527250" y="1539825"/>
            <a:ext cx="3129300" cy="25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Raytracer using the Nvidia Optix </a:t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idx="1" type="subTitle"/>
          </p:nvPr>
        </p:nvSpPr>
        <p:spPr>
          <a:xfrm>
            <a:off x="333350" y="1353100"/>
            <a:ext cx="8810700" cy="12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S</a:t>
            </a:r>
            <a:r>
              <a:rPr lang="en" u="sng">
                <a:solidFill>
                  <a:schemeClr val="hlink"/>
                </a:solidFill>
                <a:hlinkClick r:id="rId4"/>
              </a:rPr>
              <a:t>treaming </a:t>
            </a:r>
            <a:r>
              <a:rPr lang="en">
                <a:solidFill>
                  <a:srgbClr val="000000"/>
                </a:solidFill>
              </a:rPr>
              <a:t>rendered frames of the raytracer to client platform.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>
                <a:solidFill>
                  <a:srgbClr val="000000"/>
                </a:solidFill>
              </a:rPr>
              <a:t>Modifying Raytracer to process hand interaction and gestures captured by the Hololens.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>
                <a:solidFill>
                  <a:srgbClr val="000000"/>
                </a:solidFill>
              </a:rPr>
              <a:t>Importing spatial mapping data from hololens into the raytracer for </a:t>
            </a:r>
            <a:r>
              <a:rPr lang="en">
                <a:solidFill>
                  <a:srgbClr val="000000"/>
                </a:solidFill>
              </a:rPr>
              <a:t>color bleeding</a:t>
            </a:r>
            <a:r>
              <a:rPr lang="en">
                <a:solidFill>
                  <a:srgbClr val="000000"/>
                </a:solidFill>
              </a:rPr>
              <a:t> effect.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 u="sng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 txBox="1"/>
          <p:nvPr/>
        </p:nvSpPr>
        <p:spPr>
          <a:xfrm>
            <a:off x="602650" y="326225"/>
            <a:ext cx="83238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Tasks planned for milestone 2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6986" y="2915313"/>
            <a:ext cx="3204414" cy="180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23800" y="2915325"/>
            <a:ext cx="2256943" cy="180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74225" y="2868975"/>
            <a:ext cx="2952225" cy="180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583225" y="1107875"/>
            <a:ext cx="4414800" cy="35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u="sng">
                <a:solidFill>
                  <a:srgbClr val="000000"/>
                </a:solidFill>
              </a:rPr>
              <a:t>Milestone 1 – Nov 18</a:t>
            </a:r>
            <a:r>
              <a:rPr baseline="30000" lang="en" sz="1200" u="sng">
                <a:solidFill>
                  <a:srgbClr val="000000"/>
                </a:solidFill>
              </a:rPr>
              <a:t>th</a:t>
            </a:r>
            <a:r>
              <a:rPr lang="en" sz="1200" u="sng">
                <a:solidFill>
                  <a:srgbClr val="000000"/>
                </a:solidFill>
              </a:rPr>
              <a:t>:</a:t>
            </a:r>
            <a:endParaRPr sz="1200" u="sng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Basic Desktop app (Control Panel) + Hololens app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u="sng">
                <a:solidFill>
                  <a:srgbClr val="000000"/>
                </a:solidFill>
              </a:rPr>
              <a:t>Milestone 2 – Nov 30</a:t>
            </a:r>
            <a:r>
              <a:rPr baseline="30000" lang="en" sz="1200" u="sng">
                <a:solidFill>
                  <a:srgbClr val="000000"/>
                </a:solidFill>
              </a:rPr>
              <a:t>th</a:t>
            </a:r>
            <a:r>
              <a:rPr lang="en" sz="1200" u="sng">
                <a:solidFill>
                  <a:srgbClr val="000000"/>
                </a:solidFill>
              </a:rPr>
              <a:t>: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Hybrid Rendering (Scene + UI)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Real time ray tracing with only virtual light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u="sng">
                <a:solidFill>
                  <a:srgbClr val="000000"/>
                </a:solidFill>
              </a:rPr>
              <a:t>Milestone 3 – Dec 7</a:t>
            </a:r>
            <a:r>
              <a:rPr baseline="30000" lang="en" sz="1200" u="sng">
                <a:solidFill>
                  <a:srgbClr val="000000"/>
                </a:solidFill>
              </a:rPr>
              <a:t>th</a:t>
            </a:r>
            <a:r>
              <a:rPr lang="en" sz="1200" u="sng">
                <a:solidFill>
                  <a:srgbClr val="000000"/>
                </a:solidFill>
              </a:rPr>
              <a:t>:</a:t>
            </a:r>
            <a:endParaRPr sz="1200" u="sng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Late Stage Reprojection for Hololens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Global illumination in augmented reality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u="sng">
                <a:solidFill>
                  <a:srgbClr val="000000"/>
                </a:solidFill>
              </a:rPr>
              <a:t>Final – Dec 13:</a:t>
            </a:r>
            <a:endParaRPr sz="1200" u="sng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Bug fixings and optimizations</a:t>
            </a:r>
            <a:endParaRPr sz="14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 sz="1200">
                <a:solidFill>
                  <a:srgbClr val="000000"/>
                </a:solidFill>
              </a:rPr>
              <a:t>Performance analysis</a:t>
            </a:r>
            <a:endParaRPr sz="1200" u="sng">
              <a:solidFill>
                <a:srgbClr val="000000"/>
              </a:solidFill>
            </a:endParaRPr>
          </a:p>
        </p:txBody>
      </p:sp>
      <p:sp>
        <p:nvSpPr>
          <p:cNvPr id="132" name="Google Shape;132;p19"/>
          <p:cNvSpPr txBox="1"/>
          <p:nvPr/>
        </p:nvSpPr>
        <p:spPr>
          <a:xfrm>
            <a:off x="602650" y="326225"/>
            <a:ext cx="65022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Schedule</a:t>
            </a:r>
            <a:endParaRPr b="1" sz="4200"/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4572000" y="1461600"/>
            <a:ext cx="4414800" cy="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FF0000"/>
              </a:buClr>
              <a:buSzPts val="1200"/>
              <a:buChar char="+"/>
            </a:pPr>
            <a:r>
              <a:rPr lang="en" sz="1200">
                <a:solidFill>
                  <a:srgbClr val="FF0000"/>
                </a:solidFill>
              </a:rPr>
              <a:t>GPU networking   +   basic realtime raytracer</a:t>
            </a: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602650" y="1127100"/>
            <a:ext cx="7688700" cy="34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>
                <a:solidFill>
                  <a:srgbClr val="000000"/>
                </a:solidFill>
              </a:rPr>
              <a:t>About Azure Remote Rendering </a:t>
            </a:r>
            <a:br>
              <a:rPr lang="en" sz="900">
                <a:solidFill>
                  <a:schemeClr val="dk1"/>
                </a:solidFill>
              </a:rPr>
            </a:br>
            <a:r>
              <a:rPr lang="en" sz="9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https://docs.microsoft.com/en-us/azure/remote-rendering/overview/about</a:t>
            </a:r>
            <a:endParaRPr sz="900" u="sng">
              <a:solidFill>
                <a:srgbClr val="1155CC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>
                <a:solidFill>
                  <a:srgbClr val="000000"/>
                </a:solidFill>
              </a:rPr>
              <a:t>CPU-GPU Algorithms for Triangular Surface Mesh Simplification </a:t>
            </a:r>
            <a:br>
              <a:rPr lang="en" sz="900">
                <a:solidFill>
                  <a:schemeClr val="dk1"/>
                </a:solidFill>
              </a:rPr>
            </a:br>
            <a:r>
              <a:rPr lang="en" sz="9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https://imr.sandia.gov/papers/imr21/Shontz.pdf</a:t>
            </a:r>
            <a:endParaRPr sz="900" u="sng">
              <a:solidFill>
                <a:srgbClr val="1155CC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>
                <a:solidFill>
                  <a:srgbClr val="000000"/>
                </a:solidFill>
              </a:rPr>
              <a:t>A Positional Timewarp Accelerator for Mobile Virtual Reality Devices</a:t>
            </a:r>
            <a:br>
              <a:rPr lang="en" sz="900">
                <a:solidFill>
                  <a:schemeClr val="dk1"/>
                </a:solidFill>
              </a:rPr>
            </a:br>
            <a:r>
              <a:rPr lang="en" sz="9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https://escholarship.org/content/qt96r870gs/qt96r870gs_noSplash_4abbeba6bd4266514b1d56cbdd9dc5d7.pdf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>
                <a:solidFill>
                  <a:srgbClr val="000000"/>
                </a:solidFill>
              </a:rPr>
              <a:t>Differential Irradiance Caching for Fast High-Quality Light Transport Between Virtual and Real Worlds </a:t>
            </a:r>
            <a:br>
              <a:rPr lang="en" sz="900">
                <a:solidFill>
                  <a:schemeClr val="dk1"/>
                </a:solidFill>
              </a:rPr>
            </a:br>
            <a:r>
              <a:rPr lang="en" sz="900" u="sng">
                <a:solidFill>
                  <a:schemeClr val="hlink"/>
                </a:solidFill>
                <a:hlinkClick r:id="rId6"/>
              </a:rPr>
              <a:t>https://publik.tuwien.ac.at/files/PubDat_220665.pdf</a:t>
            </a:r>
            <a:endParaRPr sz="900" u="sng">
              <a:solidFill>
                <a:srgbClr val="1155CC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900"/>
              <a:buAutoNum type="arabicPeriod"/>
            </a:pPr>
            <a:r>
              <a:rPr lang="en" sz="900">
                <a:solidFill>
                  <a:srgbClr val="000000"/>
                </a:solidFill>
              </a:rPr>
              <a:t>GPUnet: Networking Abstractions for GPU Programs </a:t>
            </a:r>
            <a:br>
              <a:rPr lang="en" sz="900">
                <a:solidFill>
                  <a:srgbClr val="000000"/>
                </a:solidFill>
              </a:rPr>
            </a:br>
            <a:r>
              <a:rPr lang="en" sz="900" u="sng">
                <a:solidFill>
                  <a:schemeClr val="hlink"/>
                </a:solidFill>
                <a:hlinkClick r:id="rId7"/>
              </a:rPr>
              <a:t>https://www.usenix.org/conference/osdi14/technical-sessions/presentation/kim</a:t>
            </a:r>
            <a:endParaRPr sz="900">
              <a:solidFill>
                <a:srgbClr val="000000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900"/>
              <a:buAutoNum type="arabicPeriod"/>
            </a:pPr>
            <a:r>
              <a:rPr lang="en" sz="900">
                <a:solidFill>
                  <a:srgbClr val="000000"/>
                </a:solidFill>
              </a:rPr>
              <a:t>Dynamic Diffuse Global Illumination with Ray-Traced Irradiance Fields</a:t>
            </a:r>
            <a:br>
              <a:rPr lang="en" sz="900">
                <a:solidFill>
                  <a:srgbClr val="000000"/>
                </a:solidFill>
              </a:rPr>
            </a:br>
            <a:r>
              <a:rPr lang="en" sz="900" u="sng">
                <a:solidFill>
                  <a:schemeClr val="hlink"/>
                </a:solidFill>
                <a:hlinkClick r:id="rId8"/>
              </a:rPr>
              <a:t>http://jcgt.org/published/0008/02/01/paper-lowres.pdf</a:t>
            </a:r>
            <a:endParaRPr sz="900">
              <a:solidFill>
                <a:srgbClr val="000000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900"/>
              <a:buAutoNum type="arabicPeriod"/>
            </a:pPr>
            <a:r>
              <a:rPr lang="en" sz="900">
                <a:solidFill>
                  <a:srgbClr val="000000"/>
                </a:solidFill>
              </a:rPr>
              <a:t>High-Quality Real-Time Global Illumination in Augmented Reality</a:t>
            </a:r>
            <a:br>
              <a:rPr lang="en" sz="900">
                <a:solidFill>
                  <a:srgbClr val="000000"/>
                </a:solidFill>
              </a:rPr>
            </a:br>
            <a:r>
              <a:rPr lang="en" sz="900" u="sng">
                <a:solidFill>
                  <a:schemeClr val="hlink"/>
                </a:solidFill>
                <a:hlinkClick r:id="rId9"/>
              </a:rPr>
              <a:t>https://www.ims.tuwien.ac.at/projects/rayengine</a:t>
            </a:r>
            <a:endParaRPr sz="900">
              <a:solidFill>
                <a:srgbClr val="000000"/>
              </a:solidFill>
            </a:endParaRPr>
          </a:p>
          <a:p>
            <a:pPr indent="-2857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00"/>
              <a:buAutoNum type="arabicPeriod"/>
            </a:pPr>
            <a:r>
              <a:rPr lang="en" sz="900">
                <a:solidFill>
                  <a:srgbClr val="000000"/>
                </a:solidFill>
              </a:rPr>
              <a:t>Nvidia Optix SDK</a:t>
            </a:r>
            <a:br>
              <a:rPr lang="en" sz="900">
                <a:solidFill>
                  <a:srgbClr val="000000"/>
                </a:solidFill>
              </a:rPr>
            </a:br>
            <a:r>
              <a:rPr lang="en" sz="900" u="sng">
                <a:solidFill>
                  <a:schemeClr val="hlink"/>
                </a:solidFill>
                <a:hlinkClick r:id="rId10"/>
              </a:rPr>
              <a:t>https://developer.nvidia.com/optix</a:t>
            </a:r>
            <a:endParaRPr sz="9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0">
              <a:solidFill>
                <a:srgbClr val="000000"/>
              </a:solidFill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602650" y="326225"/>
            <a:ext cx="65022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References</a:t>
            </a:r>
            <a:endParaRPr b="1" sz="4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